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71" r:id="rId8"/>
    <p:sldId id="269" r:id="rId9"/>
    <p:sldId id="264" r:id="rId10"/>
    <p:sldId id="266" r:id="rId11"/>
    <p:sldId id="267" r:id="rId12"/>
    <p:sldId id="268" r:id="rId13"/>
    <p:sldId id="270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A4A2A1-C97B-D208-352B-04751F11148B}" v="160" dt="2024-09-23T23:36:26.922"/>
    <p1510:client id="{56E02E28-6526-DA52-CB43-D4B6AAEAE935}" v="3" dt="2024-09-23T22:33:42.442"/>
    <p1510:client id="{601B772D-5B19-8CB6-28CD-A1DEF69C4F6E}" v="213" dt="2024-09-23T23:44:59.8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185BB-8B07-4DC9-86F3-2A225C777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261872"/>
            <a:ext cx="7638222" cy="2852928"/>
          </a:xfrm>
        </p:spPr>
        <p:txBody>
          <a:bodyPr anchor="b">
            <a:normAutofit/>
          </a:bodyPr>
          <a:lstStyle>
            <a:lvl1pPr algn="l">
              <a:lnSpc>
                <a:spcPct val="130000"/>
              </a:lnSpc>
              <a:defRPr sz="3600" spc="1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4D496A-6E7A-4923-8ED5-B4164125D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4681728"/>
            <a:ext cx="7638222" cy="929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buNone/>
              <a:defRPr sz="1600" b="1" cap="all" spc="600" baseline="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E3D20-43DC-4C14-8CFF-18545AED1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0CF7-838D-41F7-9297-B5F83BDCEB13}" type="datetimeFigureOut">
              <a:rPr lang="en-US" dirty="0"/>
              <a:t>12/5/2024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FC300-5AFC-418B-85FD-EFA94BD7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C7E81-ED3C-4DB0-8E74-AD2A87E6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C817C9-850F-4FB6-B93B-CF3076C4A5C1}"/>
              </a:ext>
            </a:extLst>
          </p:cNvPr>
          <p:cNvGrpSpPr/>
          <p:nvPr/>
        </p:nvGrpSpPr>
        <p:grpSpPr>
          <a:xfrm flipH="1">
            <a:off x="0" y="0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9433A8-B67D-4675-AFDE-131069A709FC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/>
              <a:ahLst/>
              <a:cxn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CD1C45-6A4D-4237-B39C-2D58F401A8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2193421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25F8D-0421-4AEC-9C40-A13163EC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37680-115A-411F-AEF6-4AC2096B4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CC193-1304-4D0F-8331-14D4EC08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069DA-BCAC-469D-B81F-5CD529FD1EE6}" type="datetimeFigureOut">
              <a:rPr lang="en-US" dirty="0"/>
              <a:t>12/5/2024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455C1-CD32-4050-BAFF-51CC6B62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AF608-FF11-4CBE-B717-5D56AE67D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066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BD23A02E-6DCF-427A-8CFD-281B2185C7F0}"/>
              </a:ext>
            </a:extLst>
          </p:cNvPr>
          <p:cNvSpPr/>
          <p:nvPr/>
        </p:nvSpPr>
        <p:spPr>
          <a:xfrm>
            <a:off x="3242985" y="511814"/>
            <a:ext cx="5706031" cy="570603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dist="165100" dir="2220000" algn="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B4C32-F19C-44F3-8EF8-1F506D74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9192" y="1709738"/>
            <a:ext cx="4893617" cy="25538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89729-131C-4F78-9DAA-E9EE28EA9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2249" y="4540468"/>
            <a:ext cx="4067503" cy="11540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1" cap="all" spc="6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4E608-AC1F-41FB-974A-BD619C6C2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B3F2-5297-4D62-BDB7-590764A696AF}" type="datetimeFigureOut">
              <a:rPr lang="en-US" dirty="0"/>
              <a:t>12/5/2024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86158-8B03-45C3-891D-0357B198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B054-E8A2-43FD-B0FB-B1CCFA4B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99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4AA7-6D5A-402E-AD1A-880F2BDB7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D32B6-F9D8-4A43-B52C-336CFAB00A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976" y="2019299"/>
            <a:ext cx="4995019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0CDD9-5742-4A34-BA72-7CCA72D91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3718" y="2019299"/>
            <a:ext cx="5027954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2783AA-D2AB-4385-A91F-870CB656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FAC0-A4F5-4A85-98AE-9E6BDD843B92}" type="datetimeFigureOut">
              <a:rPr lang="en-US" dirty="0"/>
              <a:t>12/5/2024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AAD9C-5CA2-4DA1-84D3-B1838979F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AB3C7-9574-47BC-932D-782BEE99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628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4C468-781B-4BC5-8DEA-B9EF2BF90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460" y="369168"/>
            <a:ext cx="10458729" cy="143981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7223F-48E4-491D-AB5D-5FC8A0C56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101" y="1843067"/>
            <a:ext cx="5007894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6B764-4B87-42FF-ABAA-69B07B88F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101" y="2505075"/>
            <a:ext cx="5007894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4357B9-406F-4BF9-B8FB-C53421EEF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061" y="1843067"/>
            <a:ext cx="4994128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20462B-1939-4DAA-A7DD-6BDC95054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061" y="2505075"/>
            <a:ext cx="499412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6C938B-C4C2-4FA9-85CA-9CD742CD7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58DF-B20E-4829-8712-7D40EB90064E}" type="datetimeFigureOut">
              <a:rPr lang="en-US" dirty="0"/>
              <a:t>12/5/2024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AD8886-0D28-4D49-8D43-151D37E9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FDDE8-E9F8-4B6C-9A40-829617A7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72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AE3D8-6C35-428B-B2F2-251FDE10B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983769"/>
            <a:ext cx="10094770" cy="1180574"/>
          </a:xfrm>
          <a:solidFill>
            <a:schemeClr val="accent1">
              <a:lumMod val="20000"/>
              <a:lumOff val="80000"/>
            </a:schemeClr>
          </a:solidFill>
          <a:effectLst>
            <a:outerShdw dist="165100" dir="18900000" algn="bl" rotWithShape="0">
              <a:prstClr val="black"/>
            </a:outerShdw>
          </a:effectLst>
        </p:spPr>
        <p:txBody>
          <a:bodyPr/>
          <a:lstStyle>
            <a:lvl1pPr marL="18288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B8015-E11A-42CA-AE88-7BD73F87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52F2A-FD05-43F8-9927-AF9F6AA75EA1}" type="datetimeFigureOut">
              <a:rPr lang="en-US" dirty="0"/>
              <a:t>12/5/2024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09078-34CA-45CD-B479-03906A265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D03258-F989-47B2-A643-A60CD8A77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311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A2F31-48B6-40CE-A364-3CE73FD8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12728-8AF2-421E-A3EE-3D32DADA7E63}" type="datetimeFigureOut">
              <a:rPr lang="en-US" dirty="0"/>
              <a:t>12/5/2024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7EEA00-F166-41EB-9331-CA99BB70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B051F-F8FC-4FF6-9783-45F9FE7A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044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8635-A5AF-48F4-8CD2-FB0E0111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5E0E-DCC0-4781-A608-962B1241B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826" y="987425"/>
            <a:ext cx="604556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1F43E-3D50-4A1C-A289-B3D0DD0E7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70E3A-6639-4EA0-8305-C1899DA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64D57-1513-4084-818F-075C9D0922CD}" type="datetimeFigureOut">
              <a:rPr lang="en-US" dirty="0"/>
              <a:t>12/5/2024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AFD57-4189-42FB-B29E-96366E51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5E2EC-8483-4FBC-9D29-C19025FA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46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CE581-A090-4AE9-9965-B06BDB52B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39DEF4-262F-4ACF-9B29-3D4B819E706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353969" y="987425"/>
            <a:ext cx="5694503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D7CBB-7A6F-441E-9072-2494B952F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59692-77BE-4A7D-AA70-635007A6E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1DC6D-53F2-404B-944C-46E1F58C3149}" type="datetimeFigureOut">
              <a:rPr lang="en-US" dirty="0"/>
              <a:t>12/5/2024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9A4DA-63AF-4D6A-98DB-E1D0AC741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B7958-B19B-4C23-A82F-DD4E4B91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38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58AD-1CAD-45B3-B83D-DC9D33CD6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153F2E-0397-4423-8A88-D0059DEAF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ADDE1-7025-4FA9-822D-481685085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330A-4522-49F4-ACCE-A07321703478}" type="datetimeFigureOut">
              <a:rPr lang="en-US" dirty="0"/>
              <a:t>12/5/2024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A73E0-F328-46DC-98BE-CA0981F7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52226-010C-494F-8BE8-BF91F3553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89E9C4-9D18-4529-BC0C-68EAE507CDF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7DF5937-0C03-4786-AB62-3CF7CECB92D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/>
              <a:ahLst/>
              <a:cxn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AD93DB-2DB0-4B2D-884B-6EC453443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1329147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C635D0-31D9-44E1-911D-F7D5D54009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53914" y="624313"/>
            <a:ext cx="2537986" cy="55097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F9230-1FA4-439D-A800-B5F006F07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0100" y="624313"/>
            <a:ext cx="7816542" cy="55097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AB2A3-7055-43AF-8BAB-0A9B7444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5DDF-A796-4D56-9973-341789785817}" type="datetimeFigureOut">
              <a:rPr lang="en-US" dirty="0"/>
              <a:t>12/5/2024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A1821-A311-49CD-BCB4-B4BC8866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7C6A8-813A-486A-AA90-AB28935F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8C7A17-06CC-442C-A876-A51B2B55650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C1798A-2980-4F34-8355-7BCB6B295322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/>
              <a:ahLst/>
              <a:cxn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D7542C-E4AE-488F-BC75-2E7ED83910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1981926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86DAE1-1F65-43B8-A400-95E6DEED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365125"/>
            <a:ext cx="10357666" cy="14384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5C993-A44B-4C2D-818E-4C9000BB0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21B6E-ECC6-47D0-9C14-812B746F15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5014" y="63420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3716B609-2A26-46AA-B595-3671F5470576}" type="datetimeFigureOut">
              <a:rPr lang="en-US" dirty="0"/>
              <a:t>12/5/2024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9A716-DEA9-48A9-A5BC-0F392D2B4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96200" y="6342042"/>
            <a:ext cx="3470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B69E-A0E4-4558-9C62-4CD8CDD2A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329" y="6342042"/>
            <a:ext cx="526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8DFDE724-0293-4953-AE9D-4D814FA589B0}" type="slidenum">
              <a:rPr lang="en-US" dirty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B6ECC43-D65E-4A7B-A76B-D278A2184166}"/>
              </a:ext>
            </a:extLst>
          </p:cNvPr>
          <p:cNvGrpSpPr/>
          <p:nvPr/>
        </p:nvGrpSpPr>
        <p:grpSpPr>
          <a:xfrm flipV="1">
            <a:off x="11626076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EE443C5-5AB9-407B-A8C3-011BB14FEF0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/>
              <a:ahLst/>
              <a:cxn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538C9FA-DA5E-4785-8F4A-CA481A3A6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215449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hdr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20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>
          <p15:clr>
            <a:srgbClr val="F26B43"/>
          </p15:clr>
        </p15:guide>
        <p15:guide id="2" pos="504">
          <p15:clr>
            <a:srgbClr val="F26B43"/>
          </p15:clr>
        </p15:guide>
        <p15:guide id="3" pos="7176">
          <p15:clr>
            <a:srgbClr val="F26B43"/>
          </p15:clr>
        </p15:guide>
        <p15:guide id="5" orient="horz" pos="1272">
          <p15:clr>
            <a:srgbClr val="F26B43"/>
          </p15:clr>
        </p15:guide>
        <p15:guide id="6" orient="horz" pos="1728">
          <p15:clr>
            <a:srgbClr val="F26B43"/>
          </p15:clr>
        </p15:guide>
        <p15:guide id="7" orient="horz" pos="3864">
          <p15:clr>
            <a:srgbClr val="F26B43"/>
          </p15:clr>
        </p15:guide>
        <p15:guide id="8" orient="horz" pos="3432">
          <p15:clr>
            <a:srgbClr val="F26B43"/>
          </p15:clr>
        </p15:guide>
        <p15:guide id="9" pos="1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199" y="644251"/>
            <a:ext cx="7670306" cy="3029391"/>
          </a:xfrm>
        </p:spPr>
        <p:txBody>
          <a:bodyPr>
            <a:normAutofit/>
          </a:bodyPr>
          <a:lstStyle/>
          <a:p>
            <a:r>
              <a:rPr lang="en-US"/>
              <a:t>Campus</a:t>
            </a:r>
            <a:br>
              <a:rPr lang="en-US"/>
            </a:br>
            <a:r>
              <a:rPr lang="en-US"/>
              <a:t>Essentials</a:t>
            </a:r>
            <a:br>
              <a:rPr lang="en-US"/>
            </a:br>
            <a:r>
              <a:rPr lang="en-US"/>
              <a:t>Digital</a:t>
            </a:r>
            <a:br>
              <a:rPr lang="en-US"/>
            </a:br>
            <a:r>
              <a:rPr lang="en-US"/>
              <a:t>Presence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8916" y="4457139"/>
            <a:ext cx="5977865" cy="9292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Alina Gusick, Laura Hurley, Katrina Hook, Stephanie Bruin</a:t>
            </a:r>
          </a:p>
        </p:txBody>
      </p:sp>
      <p:pic>
        <p:nvPicPr>
          <p:cNvPr id="4" name="Picture 3" descr="15 College Dorm Essentials You Don't Want To Forget - SavvyCollegeGirl">
            <a:extLst>
              <a:ext uri="{FF2B5EF4-FFF2-40B4-BE49-F238E27FC236}">
                <a16:creationId xmlns:a16="http://schemas.microsoft.com/office/drawing/2014/main" id="{C898606C-2080-DC52-5A4F-53D577C54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7263" y="757990"/>
            <a:ext cx="5390146" cy="534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EC396-1CEA-0666-FE6D-438874578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1E17E2-2215-EDF6-6E79-FD33691EF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buSzTx/>
            </a:pPr>
            <a:r>
              <a:rPr lang="en-US" sz="2400">
                <a:latin typeface="Avenir Next LT Pro Light"/>
                <a:ea typeface="+mn-lt"/>
                <a:cs typeface="+mn-lt"/>
              </a:rPr>
              <a:t>Provides must-have, non-tech products for college students</a:t>
            </a:r>
            <a:endParaRPr lang="en-US" sz="2400">
              <a:latin typeface="Avenir Next LT Pro Light"/>
            </a:endParaRPr>
          </a:p>
          <a:p>
            <a:pPr>
              <a:lnSpc>
                <a:spcPct val="90000"/>
              </a:lnSpc>
              <a:buSzTx/>
            </a:pPr>
            <a:r>
              <a:rPr lang="en-US" sz="2400">
                <a:latin typeface="Avenir Next LT Pro Light"/>
                <a:ea typeface="+mn-lt"/>
                <a:cs typeface="+mn-lt"/>
              </a:rPr>
              <a:t>Meant to simplify and enhance students' daily lives</a:t>
            </a:r>
          </a:p>
          <a:p>
            <a:pPr>
              <a:lnSpc>
                <a:spcPct val="90000"/>
              </a:lnSpc>
              <a:buSzTx/>
            </a:pPr>
            <a:r>
              <a:rPr lang="en-US" sz="2400">
                <a:latin typeface="Avenir Next LT Pro Light"/>
                <a:ea typeface="+mn-lt"/>
                <a:cs typeface="+mn-lt"/>
              </a:rPr>
              <a:t>Offers a diverse range of essentials, including </a:t>
            </a:r>
          </a:p>
          <a:p>
            <a:pPr marL="685800" lvl="1">
              <a:lnSpc>
                <a:spcPct val="90000"/>
              </a:lnSpc>
              <a:buSzTx/>
              <a:buFont typeface="Courier New"/>
              <a:buChar char="o"/>
            </a:pPr>
            <a:r>
              <a:rPr lang="en-US" sz="2400">
                <a:latin typeface="Avenir Next LT Pro Light"/>
                <a:ea typeface="+mn-lt"/>
                <a:cs typeface="+mn-lt"/>
              </a:rPr>
              <a:t>Stationery, bedding, storage solutions, and lifestyle products (such as décor and candles) </a:t>
            </a:r>
          </a:p>
          <a:p>
            <a:pPr marL="400050" indent="-457200">
              <a:lnSpc>
                <a:spcPct val="90000"/>
              </a:lnSpc>
              <a:buSzTx/>
            </a:pPr>
            <a:r>
              <a:rPr lang="en-US" sz="2400">
                <a:latin typeface="Avenir Next LT Pro Light"/>
                <a:ea typeface="+mn-lt"/>
                <a:cs typeface="+mn-lt"/>
              </a:rPr>
              <a:t>Tailored to meet the unique needs of college life</a:t>
            </a:r>
          </a:p>
        </p:txBody>
      </p:sp>
    </p:spTree>
    <p:extLst>
      <p:ext uri="{BB962C8B-B14F-4D97-AF65-F5344CB8AC3E}">
        <p14:creationId xmlns:p14="http://schemas.microsoft.com/office/powerpoint/2010/main" val="2907128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2DD8C-8A4F-CFAD-A94B-8C7ED6980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Stage 1: Marketing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7AABE-3329-75C7-4A22-B2C6D3B05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Core Values: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Affordability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Quality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Convenience for college students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Unique Selling Points: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Budget-friendly essentials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Practical and stylish designs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Commitment to simplifying the college experience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/>
          </a:p>
        </p:txBody>
      </p:sp>
      <p:pic>
        <p:nvPicPr>
          <p:cNvPr id="4" name="Picture 3" descr="Dorm Decor – The Potted Boxwood">
            <a:extLst>
              <a:ext uri="{FF2B5EF4-FFF2-40B4-BE49-F238E27FC236}">
                <a16:creationId xmlns:a16="http://schemas.microsoft.com/office/drawing/2014/main" id="{75889915-2ABB-DB00-79ED-3C61902E2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461" y="2343441"/>
            <a:ext cx="3522649" cy="347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33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B1C11-6348-E824-419A-7837C2391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Target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4CD4C-43E9-7005-4FF4-1B33D750E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5374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  <a:p>
            <a:r>
              <a:rPr lang="en-US"/>
              <a:t>Incoming and current college students 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Parents of students  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Gift shoppers</a:t>
            </a:r>
          </a:p>
          <a:p>
            <a:endParaRPr lang="en-US"/>
          </a:p>
        </p:txBody>
      </p:sp>
      <p:pic>
        <p:nvPicPr>
          <p:cNvPr id="4" name="Picture 3" descr="6 Types of College Parents">
            <a:extLst>
              <a:ext uri="{FF2B5EF4-FFF2-40B4-BE49-F238E27FC236}">
                <a16:creationId xmlns:a16="http://schemas.microsoft.com/office/drawing/2014/main" id="{2CB3940D-2732-1F12-E941-06CE34062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988" y="3721848"/>
            <a:ext cx="4947023" cy="245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58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EFBBA-A78B-766E-9075-01F7BC564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Consumer Needs and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B04E3-C39B-1528-C857-D8F6F6370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62" y="2280770"/>
            <a:ext cx="10357666" cy="33229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Students value products that are:</a:t>
            </a:r>
          </a:p>
          <a:p>
            <a:r>
              <a:rPr lang="en-US">
                <a:ea typeface="+mn-lt"/>
                <a:cs typeface="+mn-lt"/>
              </a:rPr>
              <a:t>Budget-friendly</a:t>
            </a:r>
            <a:endParaRPr lang="en-US"/>
          </a:p>
          <a:p>
            <a:r>
              <a:rPr lang="en-US">
                <a:ea typeface="+mn-lt"/>
                <a:cs typeface="+mn-lt"/>
              </a:rPr>
              <a:t>Quality </a:t>
            </a:r>
            <a:endParaRPr lang="en-US"/>
          </a:p>
          <a:p>
            <a:r>
              <a:rPr lang="en-US">
                <a:ea typeface="+mn-lt"/>
                <a:cs typeface="+mn-lt"/>
              </a:rPr>
              <a:t>Functional</a:t>
            </a:r>
          </a:p>
          <a:p>
            <a:r>
              <a:rPr lang="en-US">
                <a:ea typeface="+mn-lt"/>
                <a:cs typeface="+mn-lt"/>
              </a:rPr>
              <a:t>Durable</a:t>
            </a:r>
          </a:p>
          <a:p>
            <a:r>
              <a:rPr lang="en-US"/>
              <a:t>Stylish</a:t>
            </a:r>
          </a:p>
        </p:txBody>
      </p:sp>
      <p:pic>
        <p:nvPicPr>
          <p:cNvPr id="5" name="Picture 4" descr="20 Best Ways to Save Space in a College Dorm or Apartment at The Container  Store">
            <a:extLst>
              <a:ext uri="{FF2B5EF4-FFF2-40B4-BE49-F238E27FC236}">
                <a16:creationId xmlns:a16="http://schemas.microsoft.com/office/drawing/2014/main" id="{C5E6CFD4-5833-5FFE-1326-2C83D35BD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164" y="2519082"/>
            <a:ext cx="6212405" cy="308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116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DD769-6807-C9B4-4302-ABA2562F5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SWOT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C92C8F3-2743-883C-1E7C-11C51F957D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9556751"/>
              </p:ext>
            </p:extLst>
          </p:nvPr>
        </p:nvGraphicFramePr>
        <p:xfrm>
          <a:off x="838200" y="1825625"/>
          <a:ext cx="5207400" cy="1919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7400">
                  <a:extLst>
                    <a:ext uri="{9D8B030D-6E8A-4147-A177-3AD203B41FA5}">
                      <a16:colId xmlns:a16="http://schemas.microsoft.com/office/drawing/2014/main" val="2365104914"/>
                    </a:ext>
                  </a:extLst>
                </a:gridCol>
              </a:tblGrid>
              <a:tr h="452033">
                <a:tc>
                  <a:txBody>
                    <a:bodyPr/>
                    <a:lstStyle/>
                    <a:p>
                      <a:r>
                        <a:rPr lang="en-US"/>
                        <a:t>Strengths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632788"/>
                  </a:ext>
                </a:extLst>
              </a:tr>
              <a:tr h="1467108"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Focus on essential non-tech products</a:t>
                      </a:r>
                      <a:endParaRPr lang="en-US" sz="180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Affordable</a:t>
                      </a:r>
                      <a:endParaRPr lang="en-US" sz="180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Potential for practical viral marketing </a:t>
                      </a:r>
                      <a:endParaRPr lang="en-US" sz="180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Ability to target college communities</a:t>
                      </a:r>
                      <a:endParaRPr lang="en-US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86438"/>
                  </a:ext>
                </a:extLst>
              </a:tr>
            </a:tbl>
          </a:graphicData>
        </a:graphic>
      </p:graphicFrame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917F416C-C24B-EC9B-E744-52D9EB5D4C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1296152"/>
              </p:ext>
            </p:extLst>
          </p:nvPr>
        </p:nvGraphicFramePr>
        <p:xfrm>
          <a:off x="6143786" y="1823042"/>
          <a:ext cx="5207400" cy="1919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7400">
                  <a:extLst>
                    <a:ext uri="{9D8B030D-6E8A-4147-A177-3AD203B41FA5}">
                      <a16:colId xmlns:a16="http://schemas.microsoft.com/office/drawing/2014/main" val="2365104914"/>
                    </a:ext>
                  </a:extLst>
                </a:gridCol>
              </a:tblGrid>
              <a:tr h="452033">
                <a:tc>
                  <a:txBody>
                    <a:bodyPr/>
                    <a:lstStyle/>
                    <a:p>
                      <a:r>
                        <a:rPr lang="en-US"/>
                        <a:t>Weaknesses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632788"/>
                  </a:ext>
                </a:extLst>
              </a:tr>
              <a:tr h="1467108"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Initially limited brand recognition</a:t>
                      </a:r>
                      <a:endParaRPr lang="en-US" sz="1800" b="0" i="0" u="none" strike="noStrike" noProof="0">
                        <a:solidFill>
                          <a:srgbClr val="040C28"/>
                        </a:solidFill>
                        <a:latin typeface="Aptos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Competition from established brands</a:t>
                      </a:r>
                      <a:endParaRPr lang="en-US" sz="1800" b="0" i="0" u="none" strike="noStrike" noProof="0">
                        <a:solidFill>
                          <a:srgbClr val="040C28"/>
                        </a:solidFill>
                        <a:latin typeface="Apto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86438"/>
                  </a:ext>
                </a:extLst>
              </a:tr>
            </a:tbl>
          </a:graphicData>
        </a:graphic>
      </p:graphicFrame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C8566A7F-51C8-98CE-F948-550A768ADB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5615440"/>
              </p:ext>
            </p:extLst>
          </p:nvPr>
        </p:nvGraphicFramePr>
        <p:xfrm>
          <a:off x="835617" y="3876567"/>
          <a:ext cx="5207400" cy="1919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7400">
                  <a:extLst>
                    <a:ext uri="{9D8B030D-6E8A-4147-A177-3AD203B41FA5}">
                      <a16:colId xmlns:a16="http://schemas.microsoft.com/office/drawing/2014/main" val="2365104914"/>
                    </a:ext>
                  </a:extLst>
                </a:gridCol>
              </a:tblGrid>
              <a:tr h="452033">
                <a:tc>
                  <a:txBody>
                    <a:bodyPr/>
                    <a:lstStyle/>
                    <a:p>
                      <a:r>
                        <a:rPr lang="en-US"/>
                        <a:t>Opportunities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632788"/>
                  </a:ext>
                </a:extLst>
              </a:tr>
              <a:tr h="1467108"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Increasing demand for budget-friendly essentials</a:t>
                      </a:r>
                      <a:endParaRPr lang="en-US" sz="180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Potential to collaborate with college organizations</a:t>
                      </a:r>
                      <a:endParaRPr lang="en-US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86438"/>
                  </a:ext>
                </a:extLst>
              </a:tr>
            </a:tbl>
          </a:graphicData>
        </a:graphic>
      </p:graphicFrame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66DB5FC7-9BDB-2C70-A9E1-587813096D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8000026"/>
              </p:ext>
            </p:extLst>
          </p:nvPr>
        </p:nvGraphicFramePr>
        <p:xfrm>
          <a:off x="6143786" y="3876567"/>
          <a:ext cx="5207400" cy="1919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7400">
                  <a:extLst>
                    <a:ext uri="{9D8B030D-6E8A-4147-A177-3AD203B41FA5}">
                      <a16:colId xmlns:a16="http://schemas.microsoft.com/office/drawing/2014/main" val="2365104914"/>
                    </a:ext>
                  </a:extLst>
                </a:gridCol>
              </a:tblGrid>
              <a:tr h="452033">
                <a:tc>
                  <a:txBody>
                    <a:bodyPr/>
                    <a:lstStyle/>
                    <a:p>
                      <a:r>
                        <a:rPr lang="en-US"/>
                        <a:t>Threats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632788"/>
                  </a:ext>
                </a:extLst>
              </a:tr>
              <a:tr h="1467108"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Decreasing college student population</a:t>
                      </a:r>
                      <a:endParaRPr lang="en-US" sz="1800" b="0" i="0" u="none" strike="noStrike" noProof="0">
                        <a:solidFill>
                          <a:srgbClr val="040C28"/>
                        </a:solidFill>
                        <a:latin typeface="Aptos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Evolving student preferences</a:t>
                      </a:r>
                      <a:endParaRPr lang="en-US" sz="180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Economic downturn affecting purchasing power</a:t>
                      </a:r>
                      <a:endParaRPr lang="en-US" sz="180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Potential supply chain disruptions</a:t>
                      </a:r>
                      <a:endParaRPr lang="en-US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86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9889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DD769-6807-C9B4-4302-ABA2562F5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4Ps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C92C8F3-2743-883C-1E7C-11C51F957D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9541281"/>
              </p:ext>
            </p:extLst>
          </p:nvPr>
        </p:nvGraphicFramePr>
        <p:xfrm>
          <a:off x="838200" y="1825625"/>
          <a:ext cx="5207400" cy="1919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7400">
                  <a:extLst>
                    <a:ext uri="{9D8B030D-6E8A-4147-A177-3AD203B41FA5}">
                      <a16:colId xmlns:a16="http://schemas.microsoft.com/office/drawing/2014/main" val="2365104914"/>
                    </a:ext>
                  </a:extLst>
                </a:gridCol>
              </a:tblGrid>
              <a:tr h="45203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632788"/>
                  </a:ext>
                </a:extLst>
              </a:tr>
              <a:tr h="1467108"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Keep products budget friendly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Offer new customer 10% discount when signed up for emails and texts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86438"/>
                  </a:ext>
                </a:extLst>
              </a:tr>
            </a:tbl>
          </a:graphicData>
        </a:graphic>
      </p:graphicFrame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917F416C-C24B-EC9B-E744-52D9EB5D4C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3628523"/>
              </p:ext>
            </p:extLst>
          </p:nvPr>
        </p:nvGraphicFramePr>
        <p:xfrm>
          <a:off x="6143786" y="1823042"/>
          <a:ext cx="5207400" cy="1919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7400">
                  <a:extLst>
                    <a:ext uri="{9D8B030D-6E8A-4147-A177-3AD203B41FA5}">
                      <a16:colId xmlns:a16="http://schemas.microsoft.com/office/drawing/2014/main" val="2365104914"/>
                    </a:ext>
                  </a:extLst>
                </a:gridCol>
              </a:tblGrid>
              <a:tr h="45203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Product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632788"/>
                  </a:ext>
                </a:extLst>
              </a:tr>
              <a:tr h="1467108">
                <a:tc>
                  <a:txBody>
                    <a:bodyPr/>
                    <a:lstStyle/>
                    <a:p>
                      <a:pPr marL="685800" marR="0" lvl="1" indent="-285750" algn="l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ourier New,monospace"/>
                        <a:buChar char="o"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latin typeface="Avenir Next LT Pro Light"/>
                        </a:rPr>
                        <a:t>Stationery, bedding, storage solutions, and lifestyle products (such as décor and candles) </a:t>
                      </a:r>
                      <a:endParaRPr lang="en-US" sz="1800" b="0" i="0" u="none" strike="noStrike" noProof="0">
                        <a:solidFill>
                          <a:srgbClr val="040C28"/>
                        </a:solidFill>
                        <a:latin typeface="Avenir Next LT Pro Light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endParaRPr lang="en-US" sz="1800" b="0" i="0" u="none" strike="noStrike" noProof="0">
                        <a:solidFill>
                          <a:srgbClr val="040C28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86438"/>
                  </a:ext>
                </a:extLst>
              </a:tr>
            </a:tbl>
          </a:graphicData>
        </a:graphic>
      </p:graphicFrame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C8566A7F-51C8-98CE-F948-550A768ADB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8172790"/>
              </p:ext>
            </p:extLst>
          </p:nvPr>
        </p:nvGraphicFramePr>
        <p:xfrm>
          <a:off x="835617" y="3876567"/>
          <a:ext cx="5207400" cy="1919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7400">
                  <a:extLst>
                    <a:ext uri="{9D8B030D-6E8A-4147-A177-3AD203B41FA5}">
                      <a16:colId xmlns:a16="http://schemas.microsoft.com/office/drawing/2014/main" val="2365104914"/>
                    </a:ext>
                  </a:extLst>
                </a:gridCol>
              </a:tblGrid>
              <a:tr h="45203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Place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632788"/>
                  </a:ext>
                </a:extLst>
              </a:tr>
              <a:tr h="1467108"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Colleges &amp; Universities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86438"/>
                  </a:ext>
                </a:extLst>
              </a:tr>
            </a:tbl>
          </a:graphicData>
        </a:graphic>
      </p:graphicFrame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66DB5FC7-9BDB-2C70-A9E1-587813096D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0326917"/>
              </p:ext>
            </p:extLst>
          </p:nvPr>
        </p:nvGraphicFramePr>
        <p:xfrm>
          <a:off x="6143786" y="3876567"/>
          <a:ext cx="5207400" cy="1919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7400">
                  <a:extLst>
                    <a:ext uri="{9D8B030D-6E8A-4147-A177-3AD203B41FA5}">
                      <a16:colId xmlns:a16="http://schemas.microsoft.com/office/drawing/2014/main" val="2365104914"/>
                    </a:ext>
                  </a:extLst>
                </a:gridCol>
              </a:tblGrid>
              <a:tr h="45203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Promotion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632788"/>
                  </a:ext>
                </a:extLst>
              </a:tr>
              <a:tr h="1467108"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Social Media Marketing 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Email Marketing 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Paid Advertising 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800" b="0" i="0" u="none" strike="noStrike" noProof="0">
                          <a:solidFill>
                            <a:srgbClr val="040C28"/>
                          </a:solidFill>
                        </a:rPr>
                        <a:t>Search Engine Optimization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86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7340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CBFFD-9E03-95E8-6E29-32470A5B3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Digital Marketing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109CE-B99C-7B1B-DD03-15501BB39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62" y="2506479"/>
            <a:ext cx="10357666" cy="36276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Increase online brand awareness by 25% within the next six months</a:t>
            </a:r>
            <a:endParaRPr lang="en-US"/>
          </a:p>
          <a:p>
            <a:r>
              <a:rPr lang="en-US">
                <a:ea typeface="+mn-lt"/>
                <a:cs typeface="+mn-lt"/>
              </a:rPr>
              <a:t>Achieve a 15% growth in online sales through the official website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57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3139C-2A77-7BEC-582C-54C667F19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2561"/>
            <a:ext cx="10357666" cy="1438450"/>
          </a:xfrm>
        </p:spPr>
        <p:txBody>
          <a:bodyPr/>
          <a:lstStyle/>
          <a:p>
            <a:r>
              <a:rPr lang="en-US"/>
              <a:t>Social Media Marketing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F8A89-9D7B-FA13-243E-CF5936C9F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62" y="1712041"/>
            <a:ext cx="10357666" cy="411480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/>
              <a:t>A</a:t>
            </a:r>
            <a:r>
              <a:rPr lang="en-US">
                <a:latin typeface="avenir next lt pro"/>
              </a:rPr>
              <a:t>very Katherine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avenir next lt pro"/>
              </a:rPr>
              <a:t>2.7 Millon TikTok Followers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avenir next lt pro"/>
              </a:rPr>
              <a:t>570K Instagram Followers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avenir next lt pro"/>
              </a:rPr>
              <a:t>19.5K YouTube Followers</a:t>
            </a:r>
          </a:p>
          <a:p>
            <a:pPr marL="0" indent="0">
              <a:buNone/>
            </a:pPr>
            <a:r>
              <a:rPr lang="en-US">
                <a:latin typeface="avenir next lt pro"/>
              </a:rPr>
              <a:t>Olivia Dunne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avenir next lt pro"/>
              </a:rPr>
              <a:t>8.1 Million TikTok Followers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avenir next lt pro"/>
              </a:rPr>
              <a:t>5.3 Million Instagram Followers</a:t>
            </a:r>
          </a:p>
          <a:p>
            <a:pPr marL="0" indent="0">
              <a:buNone/>
            </a:pPr>
            <a:r>
              <a:rPr lang="en-US">
                <a:latin typeface="avenir next lt pro"/>
              </a:rPr>
              <a:t>Katie Feeney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avenir next lt pro"/>
              </a:rPr>
              <a:t>7.6 Million TikTok Followers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avenir next lt pro"/>
              </a:rPr>
              <a:t>1.2 Million Instagram Followers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avenir next lt pro"/>
              </a:rPr>
              <a:t>3.77 Million YouTube Subscribers </a:t>
            </a:r>
          </a:p>
          <a:p>
            <a:pPr>
              <a:buFont typeface="Courier New" panose="020B0604020202020204" pitchFamily="34" charset="0"/>
              <a:buChar char="o"/>
            </a:pPr>
            <a:endParaRPr lang="en-US">
              <a:latin typeface="avenir next lt pro"/>
            </a:endParaRPr>
          </a:p>
        </p:txBody>
      </p:sp>
      <p:pic>
        <p:nvPicPr>
          <p:cNvPr id="4" name="Picture 3" descr="Avery Katherine Wood (@averykatherinewood) | TikTok">
            <a:extLst>
              <a:ext uri="{FF2B5EF4-FFF2-40B4-BE49-F238E27FC236}">
                <a16:creationId xmlns:a16="http://schemas.microsoft.com/office/drawing/2014/main" id="{17365ED0-0CBA-EF81-84B5-F877EC2A4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095" y="463598"/>
            <a:ext cx="2743200" cy="2743200"/>
          </a:xfrm>
          <a:prstGeom prst="rect">
            <a:avLst/>
          </a:prstGeom>
        </p:spPr>
      </p:pic>
      <p:pic>
        <p:nvPicPr>
          <p:cNvPr id="5" name="Picture 4" descr="Which high school did Olivia Paige Dunne go to?">
            <a:extLst>
              <a:ext uri="{FF2B5EF4-FFF2-40B4-BE49-F238E27FC236}">
                <a16:creationId xmlns:a16="http://schemas.microsoft.com/office/drawing/2014/main" id="{7010CE88-07F0-F1E6-12E8-3F1A6303DB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561" r="14013" b="-319"/>
          <a:stretch/>
        </p:blipFill>
        <p:spPr>
          <a:xfrm>
            <a:off x="5986644" y="1927104"/>
            <a:ext cx="2643249" cy="2550089"/>
          </a:xfrm>
          <a:prstGeom prst="rect">
            <a:avLst/>
          </a:prstGeom>
        </p:spPr>
      </p:pic>
      <p:pic>
        <p:nvPicPr>
          <p:cNvPr id="6" name="Picture 5" descr="Meet The Penn State Freshman Who's A TikTok Superstar | Onward State">
            <a:extLst>
              <a:ext uri="{FF2B5EF4-FFF2-40B4-BE49-F238E27FC236}">
                <a16:creationId xmlns:a16="http://schemas.microsoft.com/office/drawing/2014/main" id="{FC0F13A6-CFD4-F4F3-6C88-D02E0E447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416" y="4705620"/>
            <a:ext cx="3889106" cy="203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28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6359E-BE73-6F7C-D5D7-574080960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Email Marketing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E48BC-30AF-17BD-5A8A-2AF6A1F6B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62" y="2615646"/>
            <a:ext cx="10357666" cy="351845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Partner with Susquehanna University Residence Life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Send informational emails to ~2,200 students, similar to Storage Scholars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Provide company information in initial email outreach to new students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Monthly newsletters delivered to inboxes of students and parents with "trending" essentials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Can expand approach to Residence Life Offices in schools across the country</a:t>
            </a:r>
          </a:p>
        </p:txBody>
      </p:sp>
      <p:pic>
        <p:nvPicPr>
          <p:cNvPr id="4" name="Picture 3" descr="What is Email Marketing &amp; How to Run an Effective Campaign | Sprout Social">
            <a:extLst>
              <a:ext uri="{FF2B5EF4-FFF2-40B4-BE49-F238E27FC236}">
                <a16:creationId xmlns:a16="http://schemas.microsoft.com/office/drawing/2014/main" id="{B8DBAF5E-5F21-3DDC-0A87-9580538A0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7248" y="360995"/>
            <a:ext cx="3670852" cy="207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489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9AE4E-97CD-886A-9C8E-E7F4AF1C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365125"/>
            <a:ext cx="10357666" cy="1438450"/>
          </a:xfrm>
        </p:spPr>
        <p:txBody>
          <a:bodyPr anchor="b">
            <a:normAutofit/>
          </a:bodyPr>
          <a:lstStyle/>
          <a:p>
            <a:r>
              <a:rPr lang="en-US"/>
              <a:t>Paid Advertising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A1004-3B87-B22D-9872-D9D87A9BDE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976" y="2019299"/>
            <a:ext cx="4995019" cy="415766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600"/>
              <a:t>Clickable advertisements displayed on Instagram posts and stories </a:t>
            </a: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en-US" sz="1600"/>
              <a:t>Call-to-action buttons linked to products featured</a:t>
            </a: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en-US" sz="1600"/>
              <a:t>Features real-life orders and college customers</a:t>
            </a: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endParaRPr lang="en-US" sz="1600"/>
          </a:p>
          <a:p>
            <a:pPr>
              <a:lnSpc>
                <a:spcPct val="120000"/>
              </a:lnSpc>
            </a:pPr>
            <a:r>
              <a:rPr lang="en-US" sz="1600"/>
              <a:t>Promoted Facebook posts featuring parents with their children</a:t>
            </a: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en-US" sz="1600"/>
              <a:t>Call-to-action buttons linked to products featured</a:t>
            </a: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en-US" sz="1600"/>
              <a:t>Invoke emotions in parents and associate essentials with providing comfort</a:t>
            </a:r>
          </a:p>
        </p:txBody>
      </p:sp>
      <p:pic>
        <p:nvPicPr>
          <p:cNvPr id="4" name="Picture 3" descr="Best Instagram ads examples to ethically steal as a brand">
            <a:extLst>
              <a:ext uri="{FF2B5EF4-FFF2-40B4-BE49-F238E27FC236}">
                <a16:creationId xmlns:a16="http://schemas.microsoft.com/office/drawing/2014/main" id="{A0444707-DDC0-22F7-5596-147629DA0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3718" y="2344632"/>
            <a:ext cx="5027954" cy="3506997"/>
          </a:xfrm>
          <a:prstGeom prst="rect">
            <a:avLst/>
          </a:prstGeom>
          <a:noFill/>
        </p:spPr>
      </p:pic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9921CBB1-83BC-AE9E-837A-CEB1C30F3F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5014" y="6342042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DC6959C-279F-4D5D-8622-1B06582B0348}" type="datetime1">
              <a:pPr>
                <a:spcAft>
                  <a:spcPts val="600"/>
                </a:spcAft>
              </a:pPr>
              <a:t>12/5/2024</a:t>
            </a:fld>
            <a:endParaRPr lang="en-US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D1E46A1E-2E22-55A6-EFDB-A7AE8FF18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342042"/>
            <a:ext cx="347012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B556189F-3ECF-3330-E79B-ABD53C329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6329" y="6342042"/>
            <a:ext cx="52622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8DFDE724-0293-4953-AE9D-4D814FA589B0}" type="slidenum">
              <a:rPr lang="en-US" dirty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477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21131-245D-AE4F-7E8A-1D264794C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365125"/>
            <a:ext cx="10357666" cy="1438450"/>
          </a:xfrm>
        </p:spPr>
        <p:txBody>
          <a:bodyPr anchor="b">
            <a:normAutofit/>
          </a:bodyPr>
          <a:lstStyle/>
          <a:p>
            <a:r>
              <a:rPr lang="en-US"/>
              <a:t>Search Engine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DE430-FE5E-CCC6-5F66-A435976903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976" y="2019299"/>
            <a:ext cx="4995019" cy="41576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Primary months of search: May June July August</a:t>
            </a:r>
          </a:p>
          <a:p>
            <a:r>
              <a:rPr lang="en-US"/>
              <a:t>Work with search engines for top results (paid) </a:t>
            </a:r>
          </a:p>
          <a:p>
            <a:r>
              <a:rPr lang="en-US"/>
              <a:t>Keywords when searching: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/>
              <a:t>Dorm, dorm room, dorm essentials, college essentials, college room, college décor, room décor, bedding, college decorations</a:t>
            </a:r>
          </a:p>
        </p:txBody>
      </p:sp>
      <p:pic>
        <p:nvPicPr>
          <p:cNvPr id="5" name="Picture 4" descr="Google Helpful Content Update for December 2022: Why It’s Critical for ...">
            <a:extLst>
              <a:ext uri="{FF2B5EF4-FFF2-40B4-BE49-F238E27FC236}">
                <a16:creationId xmlns:a16="http://schemas.microsoft.com/office/drawing/2014/main" id="{88C344D4-55F7-38EF-1A21-9BB425767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3718" y="2212648"/>
            <a:ext cx="5027954" cy="3770965"/>
          </a:xfrm>
          <a:prstGeom prst="rect">
            <a:avLst/>
          </a:prstGeom>
          <a:noFill/>
        </p:spPr>
      </p:pic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3AE2E6AE-0B89-5D35-C369-9503C10C3D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5014" y="6342042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D28CA283-DC99-4C33-B778-75D09D0A786E}" type="datetime1">
              <a:pPr>
                <a:spcAft>
                  <a:spcPts val="600"/>
                </a:spcAft>
              </a:pPr>
              <a:t>12/5/2024</a:t>
            </a:fld>
            <a:endParaRPr 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F7A4CE36-5D8B-7E26-B503-7BAD785F5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342042"/>
            <a:ext cx="347012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98C12AFA-791D-AECE-1F9C-722688E4F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6329" y="6342042"/>
            <a:ext cx="52622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8DFDE724-0293-4953-AE9D-4D814FA589B0}" type="slidenum">
              <a:rPr lang="en-US" dirty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79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3D512-513E-612D-1642-9FDAF09DF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365125"/>
            <a:ext cx="10357666" cy="1438450"/>
          </a:xfrm>
        </p:spPr>
        <p:txBody>
          <a:bodyPr anchor="b">
            <a:normAutofit/>
          </a:bodyPr>
          <a:lstStyle/>
          <a:p>
            <a:r>
              <a:rPr lang="en-US"/>
              <a:t>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47873-3CD4-6EB5-5467-C14DE83FF1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976" y="2019299"/>
            <a:ext cx="4995019" cy="41576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What do we want to accomplish with these marketing tools?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/>
              <a:t>Increase sales in college students and parents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/>
              <a:t>Create more brand awareness and accessibility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/>
              <a:t>Allow for online users to easily use the search engine</a:t>
            </a:r>
          </a:p>
        </p:txBody>
      </p:sp>
      <p:pic>
        <p:nvPicPr>
          <p:cNvPr id="4" name="Picture 3" descr="college dorm room inspo Diy College Apartment Decor, Apartment Bedroom ...">
            <a:extLst>
              <a:ext uri="{FF2B5EF4-FFF2-40B4-BE49-F238E27FC236}">
                <a16:creationId xmlns:a16="http://schemas.microsoft.com/office/drawing/2014/main" id="{3EF22125-20F6-A60B-D207-28C5773A2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844" y="618451"/>
            <a:ext cx="4157337" cy="5558511"/>
          </a:xfrm>
          <a:prstGeom prst="rect">
            <a:avLst/>
          </a:prstGeom>
          <a:noFill/>
        </p:spPr>
      </p:pic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1FCB3BF7-2581-632B-D079-DC3D17EB87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5014" y="6342042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7ACA554B-3574-48E3-8AA9-BED770B3F660}" type="datetime1">
              <a:pPr>
                <a:spcAft>
                  <a:spcPts val="600"/>
                </a:spcAft>
              </a:pPr>
              <a:t>12/5/2024</a:t>
            </a:fld>
            <a:endParaRPr lang="en-US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37A7B9FE-D9B7-DDED-02A4-B364B11D1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342042"/>
            <a:ext cx="347012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05314F3C-E98D-59AF-ECB7-FC2363C00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6329" y="6342042"/>
            <a:ext cx="52622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8DFDE724-0293-4953-AE9D-4D814FA589B0}" type="slidenum">
              <a:rPr lang="en-US" dirty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610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73F0A-C737-160D-B753-A508355DB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9192" y="1709738"/>
            <a:ext cx="4893617" cy="2553893"/>
          </a:xfrm>
        </p:spPr>
        <p:txBody>
          <a:bodyPr anchor="b">
            <a:normAutofit/>
          </a:bodyPr>
          <a:lstStyle/>
          <a:p>
            <a:r>
              <a:rPr lang="en-US"/>
              <a:t>Thank You!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8408D1F-950F-D13F-E0A8-5F1639A96F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5014" y="6342042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58DF579A-15BC-41A8-B9E6-C493F300C66B}" type="datetime1">
              <a:pPr>
                <a:spcAft>
                  <a:spcPts val="600"/>
                </a:spcAft>
              </a:pPr>
              <a:t>12/5/2024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36D0FE5-E02F-5A39-2B92-794C5A6D5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342042"/>
            <a:ext cx="347012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
              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9FB997C-47E4-9250-9B19-E4D7DFB9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6329" y="6342042"/>
            <a:ext cx="52622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8DFDE724-0293-4953-AE9D-4D814FA589B0}" type="slidenum">
              <a:rPr lang="en-US" dirty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91789"/>
      </p:ext>
    </p:extLst>
  </p:cSld>
  <p:clrMapOvr>
    <a:masterClrMapping/>
  </p:clrMapOvr>
</p:sld>
</file>

<file path=ppt/theme/theme1.xml><?xml version="1.0" encoding="utf-8"?>
<a:theme xmlns:a="http://schemas.openxmlformats.org/drawingml/2006/main" name="VeniceBeachVTI">
  <a:themeElements>
    <a:clrScheme name="VeniceBeachVTI">
      <a:dk1>
        <a:sysClr val="windowText" lastClr="000000"/>
      </a:dk1>
      <a:lt1>
        <a:sysClr val="window" lastClr="FFFFFF"/>
      </a:lt1>
      <a:dk2>
        <a:srgbClr val="2B3E3D"/>
      </a:dk2>
      <a:lt2>
        <a:srgbClr val="FEF3EB"/>
      </a:lt2>
      <a:accent1>
        <a:srgbClr val="FE8542"/>
      </a:accent1>
      <a:accent2>
        <a:srgbClr val="EC6D60"/>
      </a:accent2>
      <a:accent3>
        <a:srgbClr val="CDA32B"/>
      </a:accent3>
      <a:accent4>
        <a:srgbClr val="EE66A7"/>
      </a:accent4>
      <a:accent5>
        <a:srgbClr val="EA5F48"/>
      </a:accent5>
      <a:accent6>
        <a:srgbClr val="C8466B"/>
      </a:accent6>
      <a:hlink>
        <a:srgbClr val="E46153"/>
      </a:hlink>
      <a:folHlink>
        <a:srgbClr val="CF63B0"/>
      </a:folHlink>
    </a:clrScheme>
    <a:fontScheme name="VeniceBeachVTI">
      <a:majorFont>
        <a:latin typeface="Avenir Next LT Pro Light"/>
        <a:ea typeface=""/>
        <a:cs typeface=""/>
      </a:majorFont>
      <a:minorFont>
        <a:latin typeface="Avenir Next LT Pro"/>
        <a:ea typeface=""/>
        <a:cs typeface=""/>
      </a:minorFont>
    </a:fontScheme>
    <a:fmtScheme name="VeniceBeach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eniceBeachVTI" id="{54706E44-6516-4822-8F8F-6BA182D64AC9}" vid="{F71BAAD1-41E5-4D56-97E1-12A04B86E57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VeniceBeachVTI</vt:lpstr>
      <vt:lpstr>Campus Essentials Digital Presence</vt:lpstr>
      <vt:lpstr>Introduction</vt:lpstr>
      <vt:lpstr>Stage 1: Marketing Overview</vt:lpstr>
      <vt:lpstr>Target Market</vt:lpstr>
      <vt:lpstr>Consumer Needs and Values</vt:lpstr>
      <vt:lpstr>SWOT</vt:lpstr>
      <vt:lpstr>4Ps</vt:lpstr>
      <vt:lpstr>Digital Marketing Objectives</vt:lpstr>
      <vt:lpstr>Social Media Marketing</vt:lpstr>
      <vt:lpstr>Email Marketing</vt:lpstr>
      <vt:lpstr>Paid Advertising </vt:lpstr>
      <vt:lpstr>Search Engine Optimization</vt:lpstr>
      <vt:lpstr>Outcomes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CampusEsstentials Digital Presence</dc:title>
  <dc:creator/>
  <cp:revision>2</cp:revision>
  <dcterms:created xsi:type="dcterms:W3CDTF">2024-09-05T15:01:54Z</dcterms:created>
  <dcterms:modified xsi:type="dcterms:W3CDTF">2024-12-05T14:58:01Z</dcterms:modified>
</cp:coreProperties>
</file>